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4" r:id="rId2"/>
    <p:sldId id="265" r:id="rId3"/>
    <p:sldId id="266" r:id="rId4"/>
    <p:sldId id="267" r:id="rId5"/>
    <p:sldId id="268" r:id="rId6"/>
  </p:sldIdLst>
  <p:sldSz cx="12801600" cy="9601200" type="A3"/>
  <p:notesSz cx="9872663" cy="143017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5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E1ED"/>
    <a:srgbClr val="FEEFDD"/>
    <a:srgbClr val="ECF5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80" d="100"/>
          <a:sy n="80" d="100"/>
        </p:scale>
        <p:origin x="1584" y="84"/>
      </p:cViewPr>
      <p:guideLst>
        <p:guide orient="horz" pos="3024"/>
        <p:guide pos="405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7" y="4"/>
            <a:ext cx="4278743" cy="716644"/>
          </a:xfrm>
          <a:prstGeom prst="rect">
            <a:avLst/>
          </a:prstGeom>
        </p:spPr>
        <p:txBody>
          <a:bodyPr vert="horz" lIns="127457" tIns="63730" rIns="127457" bIns="63730" rtlCol="0"/>
          <a:lstStyle>
            <a:lvl1pPr algn="l">
              <a:defRPr sz="16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591722" y="4"/>
            <a:ext cx="4278743" cy="716644"/>
          </a:xfrm>
          <a:prstGeom prst="rect">
            <a:avLst/>
          </a:prstGeom>
        </p:spPr>
        <p:txBody>
          <a:bodyPr vert="horz" lIns="127457" tIns="63730" rIns="127457" bIns="63730" rtlCol="0"/>
          <a:lstStyle>
            <a:lvl1pPr algn="r">
              <a:defRPr sz="1600"/>
            </a:lvl1pPr>
          </a:lstStyle>
          <a:p>
            <a:fld id="{35060EAB-8517-443A-8B10-2679F486DC12}" type="datetimeFigureOut">
              <a:rPr lang="fr-FR" smtClean="0"/>
              <a:t>26/02/2026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717675" y="1789113"/>
            <a:ext cx="6437313" cy="48275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27457" tIns="63730" rIns="127457" bIns="6373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986391" y="6882434"/>
            <a:ext cx="7899896" cy="5631081"/>
          </a:xfrm>
          <a:prstGeom prst="rect">
            <a:avLst/>
          </a:prstGeom>
        </p:spPr>
        <p:txBody>
          <a:bodyPr vert="horz" lIns="127457" tIns="63730" rIns="127457" bIns="6373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7" y="13585151"/>
            <a:ext cx="4278743" cy="716642"/>
          </a:xfrm>
          <a:prstGeom prst="rect">
            <a:avLst/>
          </a:prstGeom>
        </p:spPr>
        <p:txBody>
          <a:bodyPr vert="horz" lIns="127457" tIns="63730" rIns="127457" bIns="63730" rtlCol="0" anchor="b"/>
          <a:lstStyle>
            <a:lvl1pPr algn="l">
              <a:defRPr sz="16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591722" y="13585151"/>
            <a:ext cx="4278743" cy="716642"/>
          </a:xfrm>
          <a:prstGeom prst="rect">
            <a:avLst/>
          </a:prstGeom>
        </p:spPr>
        <p:txBody>
          <a:bodyPr vert="horz" lIns="127457" tIns="63730" rIns="127457" bIns="63730" rtlCol="0" anchor="b"/>
          <a:lstStyle>
            <a:lvl1pPr algn="r">
              <a:defRPr sz="1600"/>
            </a:lvl1pPr>
          </a:lstStyle>
          <a:p>
            <a:fld id="{B8D9D887-971A-42E7-AFFE-100F55892D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8701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26/02/2026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0852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26/02/2026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263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26/02/2026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5472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26/02/2026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7938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26/02/2026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0025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26/02/2026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6288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26/02/2026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4212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26/02/2026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2329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26/02/2026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337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26/02/2026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1954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26/02/2026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285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27446-A852-4B39-9078-930FB88FDCC4}" type="datetimeFigureOut">
              <a:rPr lang="fr-FR" smtClean="0"/>
              <a:t>26/02/2026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2197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Tableau 23">
            <a:extLst>
              <a:ext uri="{FF2B5EF4-FFF2-40B4-BE49-F238E27FC236}">
                <a16:creationId xmlns:a16="http://schemas.microsoft.com/office/drawing/2014/main" id="{9F7955A6-2910-499C-AE11-9003E9F706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5232867"/>
              </p:ext>
            </p:extLst>
          </p:nvPr>
        </p:nvGraphicFramePr>
        <p:xfrm>
          <a:off x="1" y="1218955"/>
          <a:ext cx="12801600" cy="7689452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20515197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697951602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893647540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428893959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556801706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49736114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98061387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2099344114"/>
                    </a:ext>
                  </a:extLst>
                </a:gridCol>
              </a:tblGrid>
              <a:tr h="26515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Lundi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Mardi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Mercredi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Jeudi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Vendredi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Samedi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Dimanche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110690"/>
                  </a:ext>
                </a:extLst>
              </a:tr>
              <a:tr h="600156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Midi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415207"/>
                  </a:ext>
                </a:extLst>
              </a:tr>
              <a:tr h="14229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27723865"/>
                  </a:ext>
                </a:extLst>
              </a:tr>
              <a:tr h="60015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060952"/>
                  </a:ext>
                </a:extLst>
              </a:tr>
              <a:tr h="14229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56414238"/>
                  </a:ext>
                </a:extLst>
              </a:tr>
              <a:tr h="50268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1965692"/>
                  </a:ext>
                </a:extLst>
              </a:tr>
              <a:tr h="15101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40394342"/>
                  </a:ext>
                </a:extLst>
              </a:tr>
              <a:tr h="50268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668245"/>
                  </a:ext>
                </a:extLst>
              </a:tr>
              <a:tr h="14229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57235969"/>
                  </a:ext>
                </a:extLst>
              </a:tr>
              <a:tr h="50268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57512"/>
                  </a:ext>
                </a:extLst>
              </a:tr>
              <a:tr h="14229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04440329"/>
                  </a:ext>
                </a:extLst>
              </a:tr>
              <a:tr h="265151">
                <a:tc>
                  <a:txBody>
                    <a:bodyPr/>
                    <a:lstStyle/>
                    <a:p>
                      <a:pPr algn="ctr" fontAlgn="b"/>
                      <a:endParaRPr lang="fr-FR" sz="1600" b="1" i="0" u="sng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anchor="b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1617578"/>
                  </a:ext>
                </a:extLst>
              </a:tr>
              <a:tr h="600156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Soir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145411"/>
                  </a:ext>
                </a:extLst>
              </a:tr>
              <a:tr h="14229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857061065"/>
                  </a:ext>
                </a:extLst>
              </a:tr>
              <a:tr h="65006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741467"/>
                  </a:ext>
                </a:extLst>
              </a:tr>
              <a:tr h="14229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350273330"/>
                  </a:ext>
                </a:extLst>
              </a:tr>
              <a:tr h="50268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6873"/>
                  </a:ext>
                </a:extLst>
              </a:tr>
              <a:tr h="14229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41595594"/>
                  </a:ext>
                </a:extLst>
              </a:tr>
              <a:tr h="50268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144783"/>
                  </a:ext>
                </a:extLst>
              </a:tr>
              <a:tr h="14229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841269505"/>
                  </a:ext>
                </a:extLst>
              </a:tr>
              <a:tr h="50268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813679"/>
                  </a:ext>
                </a:extLst>
              </a:tr>
              <a:tr h="14229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589637"/>
                  </a:ext>
                </a:extLst>
              </a:tr>
              <a:tr h="103968"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51819382"/>
                  </a:ext>
                </a:extLst>
              </a:tr>
            </a:tbl>
          </a:graphicData>
        </a:graphic>
      </p:graphicFrame>
      <p:pic>
        <p:nvPicPr>
          <p:cNvPr id="14" name="Image 13">
            <a:extLst>
              <a:ext uri="{FF2B5EF4-FFF2-40B4-BE49-F238E27FC236}">
                <a16:creationId xmlns:a16="http://schemas.microsoft.com/office/drawing/2014/main" id="{83385D6F-980F-4340-BC38-E53D9A6FA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431" y="95522"/>
            <a:ext cx="3177341" cy="1269861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AB6F2046-79B7-48D0-8463-9A5552C45B75}"/>
              </a:ext>
            </a:extLst>
          </p:cNvPr>
          <p:cNvSpPr txBox="1"/>
          <p:nvPr/>
        </p:nvSpPr>
        <p:spPr>
          <a:xfrm>
            <a:off x="8414822" y="8954869"/>
            <a:ext cx="4386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b="1" dirty="0"/>
              <a:t>Origines des viandes (bœuf, veau, volaille...) : Union Européenne </a:t>
            </a:r>
          </a:p>
          <a:p>
            <a:pPr algn="r"/>
            <a:r>
              <a:rPr lang="fr-FR" sz="1200" b="1" dirty="0"/>
              <a:t>Menu sous réserve de réception des marchandises </a:t>
            </a:r>
          </a:p>
          <a:p>
            <a:pPr algn="r"/>
            <a:r>
              <a:rPr lang="fr-FR" sz="1200" b="1" dirty="0"/>
              <a:t>DLC = jour de fabrication = menu du jour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DAED491-B73A-4704-A730-3FD27CD967D6}"/>
              </a:ext>
            </a:extLst>
          </p:cNvPr>
          <p:cNvSpPr txBox="1"/>
          <p:nvPr/>
        </p:nvSpPr>
        <p:spPr>
          <a:xfrm>
            <a:off x="0" y="8954868"/>
            <a:ext cx="5953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Allergènes : Moutarde (M) Anhydrides sulfureux et sulfites (ASS) Lait (L) Œuf (O) Poisson (P) Mollusques (MO) Crustacés (CR) Soja (S) Céréales contenant du gluten (G) Fruits à coque (FC) Lupin (LP) Arachides (A) Céleri (C) Sésame (SE)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6E726E35-28CB-42BA-B339-372BB83DC4D3}"/>
              </a:ext>
            </a:extLst>
          </p:cNvPr>
          <p:cNvSpPr txBox="1"/>
          <p:nvPr/>
        </p:nvSpPr>
        <p:spPr>
          <a:xfrm>
            <a:off x="4632868" y="135956"/>
            <a:ext cx="39813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>
                <a:solidFill>
                  <a:srgbClr val="CF1D6B"/>
                </a:solidFill>
                <a:latin typeface="DIN" panose="02000503040000020003"/>
              </a:rPr>
              <a:t>Menus du 01 au 05 Juillet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A8DA988-AAA8-C4F4-55B9-4E83DAD13CD1}"/>
              </a:ext>
            </a:extLst>
          </p:cNvPr>
          <p:cNvSpPr/>
          <p:nvPr/>
        </p:nvSpPr>
        <p:spPr>
          <a:xfrm>
            <a:off x="4960221" y="646328"/>
            <a:ext cx="33268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solidFill>
                  <a:srgbClr val="CF1D6B"/>
                </a:solidFill>
                <a:latin typeface="DIN" panose="02000503040000020003"/>
              </a:rPr>
              <a:t>Résidence Les Olivettes - Verfeuil</a:t>
            </a:r>
          </a:p>
        </p:txBody>
      </p:sp>
    </p:spTree>
    <p:extLst>
      <p:ext uri="{BB962C8B-B14F-4D97-AF65-F5344CB8AC3E}">
        <p14:creationId xmlns:p14="http://schemas.microsoft.com/office/powerpoint/2010/main" val="3309334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Tableau 23">
            <a:extLst>
              <a:ext uri="{FF2B5EF4-FFF2-40B4-BE49-F238E27FC236}">
                <a16:creationId xmlns:a16="http://schemas.microsoft.com/office/drawing/2014/main" id="{9F7955A6-2910-499C-AE11-9003E9F706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9791175"/>
              </p:ext>
            </p:extLst>
          </p:nvPr>
        </p:nvGraphicFramePr>
        <p:xfrm>
          <a:off x="0" y="1225480"/>
          <a:ext cx="12801600" cy="7785042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20515197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697951602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893647540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428893959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556801706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49736114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98061387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2099344114"/>
                    </a:ext>
                  </a:extLst>
                </a:gridCol>
              </a:tblGrid>
              <a:tr h="26226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Lundi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Mardi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Mercredi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Jeudi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Vendredi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Samedi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Dimanche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110690"/>
                  </a:ext>
                </a:extLst>
              </a:tr>
              <a:tr h="748152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Midi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415207"/>
                  </a:ext>
                </a:extLst>
              </a:tr>
              <a:tr h="1315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27723865"/>
                  </a:ext>
                </a:extLst>
              </a:tr>
              <a:tr h="65382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060952"/>
                  </a:ext>
                </a:extLst>
              </a:tr>
              <a:tr h="1315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56414238"/>
                  </a:ext>
                </a:extLst>
              </a:tr>
              <a:tr h="58890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1965692"/>
                  </a:ext>
                </a:extLst>
              </a:tr>
              <a:tr h="14937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40394342"/>
                  </a:ext>
                </a:extLst>
              </a:tr>
              <a:tr h="4972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668245"/>
                  </a:ext>
                </a:extLst>
              </a:tr>
              <a:tr h="1315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57235969"/>
                  </a:ext>
                </a:extLst>
              </a:tr>
              <a:tr h="4972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57512"/>
                  </a:ext>
                </a:extLst>
              </a:tr>
              <a:tr h="1315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04440329"/>
                  </a:ext>
                </a:extLst>
              </a:tr>
              <a:tr h="262265">
                <a:tc>
                  <a:txBody>
                    <a:bodyPr/>
                    <a:lstStyle/>
                    <a:p>
                      <a:pPr algn="ctr" fontAlgn="b"/>
                      <a:endParaRPr lang="fr-FR" sz="1600" b="1" i="0" u="sng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anchor="b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1617578"/>
                  </a:ext>
                </a:extLst>
              </a:tr>
              <a:tr h="593621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Soir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145411"/>
                  </a:ext>
                </a:extLst>
              </a:tr>
              <a:tr h="1315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857061065"/>
                  </a:ext>
                </a:extLst>
              </a:tr>
              <a:tr h="69863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741467"/>
                  </a:ext>
                </a:extLst>
              </a:tr>
              <a:tr h="1315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350273330"/>
                  </a:ext>
                </a:extLst>
              </a:tr>
              <a:tr h="4972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6873"/>
                  </a:ext>
                </a:extLst>
              </a:tr>
              <a:tr h="1315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41595594"/>
                  </a:ext>
                </a:extLst>
              </a:tr>
              <a:tr h="4972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144783"/>
                  </a:ext>
                </a:extLst>
              </a:tr>
              <a:tr h="1315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841269505"/>
                  </a:ext>
                </a:extLst>
              </a:tr>
              <a:tr h="4972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813679"/>
                  </a:ext>
                </a:extLst>
              </a:tr>
              <a:tr h="18693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589637"/>
                  </a:ext>
                </a:extLst>
              </a:tr>
              <a:tr h="102837"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51819382"/>
                  </a:ext>
                </a:extLst>
              </a:tr>
            </a:tbl>
          </a:graphicData>
        </a:graphic>
      </p:graphicFrame>
      <p:pic>
        <p:nvPicPr>
          <p:cNvPr id="14" name="Image 13">
            <a:extLst>
              <a:ext uri="{FF2B5EF4-FFF2-40B4-BE49-F238E27FC236}">
                <a16:creationId xmlns:a16="http://schemas.microsoft.com/office/drawing/2014/main" id="{83385D6F-980F-4340-BC38-E53D9A6FA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431" y="95522"/>
            <a:ext cx="3177341" cy="1269861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AB6F2046-79B7-48D0-8463-9A5552C45B75}"/>
              </a:ext>
            </a:extLst>
          </p:cNvPr>
          <p:cNvSpPr txBox="1"/>
          <p:nvPr/>
        </p:nvSpPr>
        <p:spPr>
          <a:xfrm>
            <a:off x="8414822" y="8954869"/>
            <a:ext cx="4386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b="1" dirty="0"/>
              <a:t>Origines des viandes (bœuf, veau, volaille...) : Union Européenne </a:t>
            </a:r>
          </a:p>
          <a:p>
            <a:pPr algn="r"/>
            <a:r>
              <a:rPr lang="fr-FR" sz="1200" b="1" dirty="0"/>
              <a:t>Menu sous réserve de réception des marchandises </a:t>
            </a:r>
          </a:p>
          <a:p>
            <a:pPr algn="r"/>
            <a:r>
              <a:rPr lang="fr-FR" sz="1200" b="1" dirty="0"/>
              <a:t>DLC = jour de fabrication = menu du jour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DAED491-B73A-4704-A730-3FD27CD967D6}"/>
              </a:ext>
            </a:extLst>
          </p:cNvPr>
          <p:cNvSpPr txBox="1"/>
          <p:nvPr/>
        </p:nvSpPr>
        <p:spPr>
          <a:xfrm>
            <a:off x="0" y="8954868"/>
            <a:ext cx="5953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Allergènes : Moutarde (M) Anhydrides sulfureux et sulfites (ASS) Lait (L) Œuf (O) Poisson (P) Mollusques (MO) Crustacés (CR) Soja (S) Céréales contenant du gluten (G) Fruits à coque (FC) Lupin (LP) Arachides (A) Céleri (C) Sésame (SE)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1AFEB1EC-E8C0-4653-B3B2-9BE587B3D033}"/>
              </a:ext>
            </a:extLst>
          </p:cNvPr>
          <p:cNvSpPr txBox="1"/>
          <p:nvPr/>
        </p:nvSpPr>
        <p:spPr>
          <a:xfrm>
            <a:off x="4820434" y="133236"/>
            <a:ext cx="39813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>
                <a:solidFill>
                  <a:srgbClr val="CF1D6B"/>
                </a:solidFill>
                <a:latin typeface="DIN" panose="02000503040000020003"/>
              </a:rPr>
              <a:t>Menus du 06 au 12 Juillet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4DA0BAC-7F57-5212-170A-A3657A749DEF}"/>
              </a:ext>
            </a:extLst>
          </p:cNvPr>
          <p:cNvSpPr/>
          <p:nvPr/>
        </p:nvSpPr>
        <p:spPr>
          <a:xfrm>
            <a:off x="4960221" y="646328"/>
            <a:ext cx="33268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solidFill>
                  <a:srgbClr val="CF1D6B"/>
                </a:solidFill>
                <a:latin typeface="DIN" panose="02000503040000020003"/>
              </a:rPr>
              <a:t>Résidence Les Olivettes - Verfeuil</a:t>
            </a:r>
          </a:p>
        </p:txBody>
      </p:sp>
    </p:spTree>
    <p:extLst>
      <p:ext uri="{BB962C8B-B14F-4D97-AF65-F5344CB8AC3E}">
        <p14:creationId xmlns:p14="http://schemas.microsoft.com/office/powerpoint/2010/main" val="3565347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Tableau 23">
            <a:extLst>
              <a:ext uri="{FF2B5EF4-FFF2-40B4-BE49-F238E27FC236}">
                <a16:creationId xmlns:a16="http://schemas.microsoft.com/office/drawing/2014/main" id="{9F7955A6-2910-499C-AE11-9003E9F706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5658887"/>
              </p:ext>
            </p:extLst>
          </p:nvPr>
        </p:nvGraphicFramePr>
        <p:xfrm>
          <a:off x="0" y="1218954"/>
          <a:ext cx="12801600" cy="759652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20515197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697951602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893647540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428893959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556801706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49736114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98061387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2099344114"/>
                    </a:ext>
                  </a:extLst>
                </a:gridCol>
              </a:tblGrid>
              <a:tr h="26515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Lundi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Mardi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Mercredi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Jeudi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Vendredi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Samedi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Dimanche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110690"/>
                  </a:ext>
                </a:extLst>
              </a:tr>
              <a:tr h="600157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Midi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415207"/>
                  </a:ext>
                </a:extLst>
              </a:tr>
              <a:tr h="4083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27723865"/>
                  </a:ext>
                </a:extLst>
              </a:tr>
              <a:tr h="60015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060952"/>
                  </a:ext>
                </a:extLst>
              </a:tr>
              <a:tr h="14229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fr-FR" sz="800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56414238"/>
                  </a:ext>
                </a:extLst>
              </a:tr>
              <a:tr h="50268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1965692"/>
                  </a:ext>
                </a:extLst>
              </a:tr>
              <a:tr h="15101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40394342"/>
                  </a:ext>
                </a:extLst>
              </a:tr>
              <a:tr h="50268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668245"/>
                  </a:ext>
                </a:extLst>
              </a:tr>
              <a:tr h="14229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57235969"/>
                  </a:ext>
                </a:extLst>
              </a:tr>
              <a:tr h="50268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57512"/>
                  </a:ext>
                </a:extLst>
              </a:tr>
              <a:tr h="14789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04440329"/>
                  </a:ext>
                </a:extLst>
              </a:tr>
              <a:tr h="265152">
                <a:tc>
                  <a:txBody>
                    <a:bodyPr/>
                    <a:lstStyle/>
                    <a:p>
                      <a:pPr algn="ctr" fontAlgn="b"/>
                      <a:endParaRPr lang="fr-FR" sz="1600" b="1" i="0" u="sng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anchor="b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1617578"/>
                  </a:ext>
                </a:extLst>
              </a:tr>
              <a:tr h="600157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Soir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145411"/>
                  </a:ext>
                </a:extLst>
              </a:tr>
              <a:tr h="14229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857061065"/>
                  </a:ext>
                </a:extLst>
              </a:tr>
              <a:tr h="65006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741467"/>
                  </a:ext>
                </a:extLst>
              </a:tr>
              <a:tr h="14229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350273330"/>
                  </a:ext>
                </a:extLst>
              </a:tr>
              <a:tr h="50268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6873"/>
                  </a:ext>
                </a:extLst>
              </a:tr>
              <a:tr h="14229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41595594"/>
                  </a:ext>
                </a:extLst>
              </a:tr>
              <a:tr h="50268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144783"/>
                  </a:ext>
                </a:extLst>
              </a:tr>
              <a:tr h="14229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841269505"/>
                  </a:ext>
                </a:extLst>
              </a:tr>
              <a:tr h="50268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813679"/>
                  </a:ext>
                </a:extLst>
              </a:tr>
              <a:tr h="14229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589637"/>
                  </a:ext>
                </a:extLst>
              </a:tr>
              <a:tr h="103968"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51819382"/>
                  </a:ext>
                </a:extLst>
              </a:tr>
            </a:tbl>
          </a:graphicData>
        </a:graphic>
      </p:graphicFrame>
      <p:pic>
        <p:nvPicPr>
          <p:cNvPr id="14" name="Image 13">
            <a:extLst>
              <a:ext uri="{FF2B5EF4-FFF2-40B4-BE49-F238E27FC236}">
                <a16:creationId xmlns:a16="http://schemas.microsoft.com/office/drawing/2014/main" id="{83385D6F-980F-4340-BC38-E53D9A6FA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431" y="95522"/>
            <a:ext cx="3177341" cy="1269861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AB6F2046-79B7-48D0-8463-9A5552C45B75}"/>
              </a:ext>
            </a:extLst>
          </p:cNvPr>
          <p:cNvSpPr txBox="1"/>
          <p:nvPr/>
        </p:nvSpPr>
        <p:spPr>
          <a:xfrm>
            <a:off x="8414822" y="8954869"/>
            <a:ext cx="4386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b="1" dirty="0"/>
              <a:t>Origines des viandes (bœuf, veau, volaille...) : Union Européenne </a:t>
            </a:r>
          </a:p>
          <a:p>
            <a:pPr algn="r"/>
            <a:r>
              <a:rPr lang="fr-FR" sz="1200" b="1" dirty="0"/>
              <a:t>Menu sous réserve de réception des marchandises </a:t>
            </a:r>
          </a:p>
          <a:p>
            <a:pPr algn="r"/>
            <a:r>
              <a:rPr lang="fr-FR" sz="1200" b="1" dirty="0"/>
              <a:t>DLC = jour de fabrication = menu du jour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DAED491-B73A-4704-A730-3FD27CD967D6}"/>
              </a:ext>
            </a:extLst>
          </p:cNvPr>
          <p:cNvSpPr txBox="1"/>
          <p:nvPr/>
        </p:nvSpPr>
        <p:spPr>
          <a:xfrm>
            <a:off x="0" y="8954868"/>
            <a:ext cx="5953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Allergènes : Moutarde (M) Anhydrides sulfureux et sulfites (ASS) Lait (L) Œuf (O) Poisson (P) Mollusques (MO) Crustacés (CR) Soja (S) Céréales contenant du gluten (G) Fruits à coque (FC) Lupin (LP) Arachides (A) Céleri (C) Sésame (SE)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89234130-C22D-465A-A800-E89BBEF96C93}"/>
              </a:ext>
            </a:extLst>
          </p:cNvPr>
          <p:cNvSpPr txBox="1"/>
          <p:nvPr/>
        </p:nvSpPr>
        <p:spPr>
          <a:xfrm>
            <a:off x="4609417" y="95522"/>
            <a:ext cx="39813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>
                <a:solidFill>
                  <a:srgbClr val="CF1D6B"/>
                </a:solidFill>
                <a:latin typeface="DIN" panose="02000503040000020003"/>
              </a:rPr>
              <a:t>Menus du 13 au 17 Juillet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6C4FFB6-9563-1A32-8B1A-E44FA19F6441}"/>
              </a:ext>
            </a:extLst>
          </p:cNvPr>
          <p:cNvSpPr/>
          <p:nvPr/>
        </p:nvSpPr>
        <p:spPr>
          <a:xfrm>
            <a:off x="4960221" y="646328"/>
            <a:ext cx="33268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solidFill>
                  <a:srgbClr val="CF1D6B"/>
                </a:solidFill>
                <a:latin typeface="DIN" panose="02000503040000020003"/>
              </a:rPr>
              <a:t>Résidence Les Olivettes - Verfeuil</a:t>
            </a:r>
          </a:p>
        </p:txBody>
      </p:sp>
    </p:spTree>
    <p:extLst>
      <p:ext uri="{BB962C8B-B14F-4D97-AF65-F5344CB8AC3E}">
        <p14:creationId xmlns:p14="http://schemas.microsoft.com/office/powerpoint/2010/main" val="3600891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Tableau 23">
            <a:extLst>
              <a:ext uri="{FF2B5EF4-FFF2-40B4-BE49-F238E27FC236}">
                <a16:creationId xmlns:a16="http://schemas.microsoft.com/office/drawing/2014/main" id="{9F7955A6-2910-499C-AE11-9003E9F706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3603117"/>
              </p:ext>
            </p:extLst>
          </p:nvPr>
        </p:nvGraphicFramePr>
        <p:xfrm>
          <a:off x="1" y="1218956"/>
          <a:ext cx="12801600" cy="7624134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20515197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697951602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893647540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428893959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556801706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49736114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98061387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2099344114"/>
                    </a:ext>
                  </a:extLst>
                </a:gridCol>
              </a:tblGrid>
              <a:tr h="26515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Lundi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Mardi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Mercredi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Jeudi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Vendredi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Samedi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Dimanche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110690"/>
                  </a:ext>
                </a:extLst>
              </a:tr>
              <a:tr h="600155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Midi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415207"/>
                  </a:ext>
                </a:extLst>
              </a:tr>
              <a:tr h="14229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7723865"/>
                  </a:ext>
                </a:extLst>
              </a:tr>
              <a:tr h="60015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060952"/>
                  </a:ext>
                </a:extLst>
              </a:tr>
              <a:tr h="14229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6414238"/>
                  </a:ext>
                </a:extLst>
              </a:tr>
              <a:tr h="52921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527788"/>
                  </a:ext>
                </a:extLst>
              </a:tr>
              <a:tr h="15101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0394342"/>
                  </a:ext>
                </a:extLst>
              </a:tr>
              <a:tr h="50268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668245"/>
                  </a:ext>
                </a:extLst>
              </a:tr>
              <a:tr h="14229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7235969"/>
                  </a:ext>
                </a:extLst>
              </a:tr>
              <a:tr h="50268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5751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4440329"/>
                  </a:ext>
                </a:extLst>
              </a:tr>
              <a:tr h="265151">
                <a:tc>
                  <a:txBody>
                    <a:bodyPr/>
                    <a:lstStyle/>
                    <a:p>
                      <a:pPr algn="ctr" fontAlgn="b"/>
                      <a:endParaRPr lang="fr-FR" sz="1600" b="1" i="0" u="sng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anchor="b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1617578"/>
                  </a:ext>
                </a:extLst>
              </a:tr>
              <a:tr h="677902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Soir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145411"/>
                  </a:ext>
                </a:extLst>
              </a:tr>
              <a:tr h="14229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7061065"/>
                  </a:ext>
                </a:extLst>
              </a:tr>
              <a:tr h="65006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741467"/>
                  </a:ext>
                </a:extLst>
              </a:tr>
              <a:tr h="14229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0273330"/>
                  </a:ext>
                </a:extLst>
              </a:tr>
              <a:tr h="50268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6873"/>
                  </a:ext>
                </a:extLst>
              </a:tr>
              <a:tr h="14229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595594"/>
                  </a:ext>
                </a:extLst>
              </a:tr>
              <a:tr h="50268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144783"/>
                  </a:ext>
                </a:extLst>
              </a:tr>
              <a:tr h="14229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1269505"/>
                  </a:ext>
                </a:extLst>
              </a:tr>
              <a:tr h="50268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813679"/>
                  </a:ext>
                </a:extLst>
              </a:tr>
              <a:tr h="14229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589637"/>
                  </a:ext>
                </a:extLst>
              </a:tr>
              <a:tr h="103968"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51819382"/>
                  </a:ext>
                </a:extLst>
              </a:tr>
            </a:tbl>
          </a:graphicData>
        </a:graphic>
      </p:graphicFrame>
      <p:pic>
        <p:nvPicPr>
          <p:cNvPr id="14" name="Image 13">
            <a:extLst>
              <a:ext uri="{FF2B5EF4-FFF2-40B4-BE49-F238E27FC236}">
                <a16:creationId xmlns:a16="http://schemas.microsoft.com/office/drawing/2014/main" id="{83385D6F-980F-4340-BC38-E53D9A6FA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431" y="95522"/>
            <a:ext cx="3177341" cy="1269861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AB6F2046-79B7-48D0-8463-9A5552C45B75}"/>
              </a:ext>
            </a:extLst>
          </p:cNvPr>
          <p:cNvSpPr txBox="1"/>
          <p:nvPr/>
        </p:nvSpPr>
        <p:spPr>
          <a:xfrm>
            <a:off x="8414822" y="8954869"/>
            <a:ext cx="4386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b="1" dirty="0"/>
              <a:t>Origines des viandes (bœuf, veau, volaille...) : Union Européenne </a:t>
            </a:r>
          </a:p>
          <a:p>
            <a:pPr algn="r"/>
            <a:r>
              <a:rPr lang="fr-FR" sz="1200" b="1" dirty="0"/>
              <a:t>Menu sous réserve de réception des marchandises </a:t>
            </a:r>
          </a:p>
          <a:p>
            <a:pPr algn="r"/>
            <a:r>
              <a:rPr lang="fr-FR" sz="1200" b="1" dirty="0"/>
              <a:t>DLC = jour de fabrication = menu du jour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DAED491-B73A-4704-A730-3FD27CD967D6}"/>
              </a:ext>
            </a:extLst>
          </p:cNvPr>
          <p:cNvSpPr txBox="1"/>
          <p:nvPr/>
        </p:nvSpPr>
        <p:spPr>
          <a:xfrm>
            <a:off x="0" y="8954868"/>
            <a:ext cx="5953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Allergènes : Moutarde (M) Anhydrides sulfureux et sulfites (ASS) Lait (L) Œuf (O) Poisson (P) Mollusques (MO) Crustacés (CR) Soja (S) Céréales contenant du gluten (G) Fruits à coque (FC) Lupin (LP) Arachides (A) Céleri (C) Sésame (SE)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72000EFD-03C3-4327-8040-3BFCCCB660DD}"/>
              </a:ext>
            </a:extLst>
          </p:cNvPr>
          <p:cNvSpPr txBox="1"/>
          <p:nvPr/>
        </p:nvSpPr>
        <p:spPr>
          <a:xfrm>
            <a:off x="4691482" y="95522"/>
            <a:ext cx="39813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>
                <a:solidFill>
                  <a:srgbClr val="CF1D6B"/>
                </a:solidFill>
                <a:latin typeface="DIN" panose="02000503040000020003"/>
              </a:rPr>
              <a:t>Menus du 20 au 26 Juillet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FBE9220-6A11-B501-DB58-884DECC86DA7}"/>
              </a:ext>
            </a:extLst>
          </p:cNvPr>
          <p:cNvSpPr/>
          <p:nvPr/>
        </p:nvSpPr>
        <p:spPr>
          <a:xfrm>
            <a:off x="4960221" y="646328"/>
            <a:ext cx="33268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solidFill>
                  <a:srgbClr val="CF1D6B"/>
                </a:solidFill>
                <a:latin typeface="DIN" panose="02000503040000020003"/>
              </a:rPr>
              <a:t>Résidence Les Olivettes - Verfeuil</a:t>
            </a:r>
          </a:p>
        </p:txBody>
      </p:sp>
    </p:spTree>
    <p:extLst>
      <p:ext uri="{BB962C8B-B14F-4D97-AF65-F5344CB8AC3E}">
        <p14:creationId xmlns:p14="http://schemas.microsoft.com/office/powerpoint/2010/main" val="3403266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>
            <a:extLst>
              <a:ext uri="{FF2B5EF4-FFF2-40B4-BE49-F238E27FC236}">
                <a16:creationId xmlns:a16="http://schemas.microsoft.com/office/drawing/2014/main" id="{83385D6F-980F-4340-BC38-E53D9A6FA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431" y="-16189"/>
            <a:ext cx="3177341" cy="1269861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AB6F2046-79B7-48D0-8463-9A5552C45B75}"/>
              </a:ext>
            </a:extLst>
          </p:cNvPr>
          <p:cNvSpPr txBox="1"/>
          <p:nvPr/>
        </p:nvSpPr>
        <p:spPr>
          <a:xfrm>
            <a:off x="8414822" y="8954869"/>
            <a:ext cx="4386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b="1" dirty="0"/>
              <a:t>Origines des viandes (bœuf, veau, volaille...) : Union Européenne </a:t>
            </a:r>
          </a:p>
          <a:p>
            <a:pPr algn="r"/>
            <a:r>
              <a:rPr lang="fr-FR" sz="1200" b="1" dirty="0"/>
              <a:t>Menu sous réserve de réception des marchandises </a:t>
            </a:r>
          </a:p>
          <a:p>
            <a:pPr algn="r"/>
            <a:r>
              <a:rPr lang="fr-FR" sz="1200" b="1" dirty="0"/>
              <a:t>DLC = jour de fabrication = menu du jour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DAED491-B73A-4704-A730-3FD27CD967D6}"/>
              </a:ext>
            </a:extLst>
          </p:cNvPr>
          <p:cNvSpPr txBox="1"/>
          <p:nvPr/>
        </p:nvSpPr>
        <p:spPr>
          <a:xfrm>
            <a:off x="0" y="8966900"/>
            <a:ext cx="5953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Allergènes : Moutarde (M) Anhydrides sulfureux et sulfites (ASS) Lait (L) Œuf (O) Poisson (P) Mollusques (MO) Crustacés (CR) Soja (S) Céréales contenant du gluten (G) Fruits à coque (FC) Lupin (LP) Arachides (A) Céleri (C) Sésame (SE)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72000EFD-03C3-4327-8040-3BFCCCB660DD}"/>
              </a:ext>
            </a:extLst>
          </p:cNvPr>
          <p:cNvSpPr txBox="1"/>
          <p:nvPr/>
        </p:nvSpPr>
        <p:spPr>
          <a:xfrm>
            <a:off x="4691480" y="95522"/>
            <a:ext cx="39813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>
                <a:solidFill>
                  <a:srgbClr val="CF1D6B"/>
                </a:solidFill>
                <a:latin typeface="DIN" panose="02000503040000020003"/>
              </a:rPr>
              <a:t>Menus du 27 au 31 Juillet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E8CA462F-102C-CD7B-B759-9092E78DD1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5324496"/>
              </p:ext>
            </p:extLst>
          </p:nvPr>
        </p:nvGraphicFramePr>
        <p:xfrm>
          <a:off x="1" y="1218956"/>
          <a:ext cx="12801600" cy="7585872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20515197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697951602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893647540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428893959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556801706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49736114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98061387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2099344114"/>
                    </a:ext>
                  </a:extLst>
                </a:gridCol>
              </a:tblGrid>
              <a:tr h="26515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Lundi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Mardi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Mercredi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>
                          <a:effectLst/>
                        </a:rPr>
                        <a:t>Jeudi 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Vendredi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Samedi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Dimanche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110690"/>
                  </a:ext>
                </a:extLst>
              </a:tr>
              <a:tr h="600155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Midi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415207"/>
                  </a:ext>
                </a:extLst>
              </a:tr>
              <a:tr h="14229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7723865"/>
                  </a:ext>
                </a:extLst>
              </a:tr>
              <a:tr h="60015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060952"/>
                  </a:ext>
                </a:extLst>
              </a:tr>
              <a:tr h="14229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6414238"/>
                  </a:ext>
                </a:extLst>
              </a:tr>
              <a:tr h="52921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527788"/>
                  </a:ext>
                </a:extLst>
              </a:tr>
              <a:tr h="15101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0394342"/>
                  </a:ext>
                </a:extLst>
              </a:tr>
              <a:tr h="50268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668245"/>
                  </a:ext>
                </a:extLst>
              </a:tr>
              <a:tr h="14229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7235969"/>
                  </a:ext>
                </a:extLst>
              </a:tr>
              <a:tr h="50268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5751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4440329"/>
                  </a:ext>
                </a:extLst>
              </a:tr>
              <a:tr h="265151">
                <a:tc>
                  <a:txBody>
                    <a:bodyPr/>
                    <a:lstStyle/>
                    <a:p>
                      <a:pPr algn="ctr" fontAlgn="b"/>
                      <a:endParaRPr lang="fr-FR" sz="1600" b="1" i="0" u="sng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anchor="b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1617578"/>
                  </a:ext>
                </a:extLst>
              </a:tr>
              <a:tr h="600155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Soir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145411"/>
                  </a:ext>
                </a:extLst>
              </a:tr>
              <a:tr h="14229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7061065"/>
                  </a:ext>
                </a:extLst>
              </a:tr>
              <a:tr h="65006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741467"/>
                  </a:ext>
                </a:extLst>
              </a:tr>
              <a:tr h="14229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0273330"/>
                  </a:ext>
                </a:extLst>
              </a:tr>
              <a:tr h="50268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6873"/>
                  </a:ext>
                </a:extLst>
              </a:tr>
              <a:tr h="14229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595594"/>
                  </a:ext>
                </a:extLst>
              </a:tr>
              <a:tr h="50268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  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144783"/>
                  </a:ext>
                </a:extLst>
              </a:tr>
              <a:tr h="14229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1269505"/>
                  </a:ext>
                </a:extLst>
              </a:tr>
              <a:tr h="50268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  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813679"/>
                  </a:ext>
                </a:extLst>
              </a:tr>
              <a:tr h="14229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589637"/>
                  </a:ext>
                </a:extLst>
              </a:tr>
              <a:tr h="103968"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1819382"/>
                  </a:ext>
                </a:extLst>
              </a:tr>
            </a:tbl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CE8B2EE2-FB7B-A8A9-EB54-B0D8FC6B778E}"/>
              </a:ext>
            </a:extLst>
          </p:cNvPr>
          <p:cNvSpPr/>
          <p:nvPr/>
        </p:nvSpPr>
        <p:spPr>
          <a:xfrm>
            <a:off x="4960221" y="646328"/>
            <a:ext cx="33268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solidFill>
                  <a:srgbClr val="CF1D6B"/>
                </a:solidFill>
                <a:latin typeface="DIN" panose="02000503040000020003"/>
              </a:rPr>
              <a:t>Résidence Les Olivettes - Verfeuil</a:t>
            </a:r>
          </a:p>
        </p:txBody>
      </p:sp>
    </p:spTree>
    <p:extLst>
      <p:ext uri="{BB962C8B-B14F-4D97-AF65-F5344CB8AC3E}">
        <p14:creationId xmlns:p14="http://schemas.microsoft.com/office/powerpoint/2010/main" val="148781413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onjou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CE166A"/>
      </a:accent1>
      <a:accent2>
        <a:srgbClr val="F7941D"/>
      </a:accent2>
      <a:accent3>
        <a:srgbClr val="A5A5A5"/>
      </a:accent3>
      <a:accent4>
        <a:srgbClr val="F9AF55"/>
      </a:accent4>
      <a:accent5>
        <a:srgbClr val="EF67A5"/>
      </a:accent5>
      <a:accent6>
        <a:srgbClr val="70AD47"/>
      </a:accent6>
      <a:hlink>
        <a:srgbClr val="6E0C38"/>
      </a:hlink>
      <a:folHlink>
        <a:srgbClr val="EC4E95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2163</TotalTime>
  <Words>580</Words>
  <Application>Microsoft Office PowerPoint</Application>
  <PresentationFormat>A3 (297 x 420 mm)</PresentationFormat>
  <Paragraphs>80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 </vt:lpstr>
      <vt:lpstr>Calibri Light</vt:lpstr>
      <vt:lpstr>DIN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Morgane MALLEVAL</dc:creator>
  <cp:lastModifiedBy>Thomas CAPRON</cp:lastModifiedBy>
  <cp:revision>156</cp:revision>
  <cp:lastPrinted>2026-01-27T12:28:44Z</cp:lastPrinted>
  <dcterms:created xsi:type="dcterms:W3CDTF">2022-12-16T15:24:07Z</dcterms:created>
  <dcterms:modified xsi:type="dcterms:W3CDTF">2026-02-26T10:57:24Z</dcterms:modified>
</cp:coreProperties>
</file>