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5" r:id="rId2"/>
    <p:sldId id="266" r:id="rId3"/>
    <p:sldId id="267" r:id="rId4"/>
    <p:sldId id="268" r:id="rId5"/>
    <p:sldId id="270" r:id="rId6"/>
  </p:sldIdLst>
  <p:sldSz cx="12801600" cy="9601200" type="A3"/>
  <p:notesSz cx="9872663" cy="143017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1ED"/>
    <a:srgbClr val="FEEFDD"/>
    <a:srgbClr val="ECF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1584" y="108"/>
      </p:cViewPr>
      <p:guideLst>
        <p:guide orient="horz" pos="3024"/>
        <p:guide pos="4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4"/>
            <a:ext cx="4278743" cy="716644"/>
          </a:xfrm>
          <a:prstGeom prst="rect">
            <a:avLst/>
          </a:prstGeom>
        </p:spPr>
        <p:txBody>
          <a:bodyPr vert="horz" lIns="127457" tIns="63730" rIns="127457" bIns="63730" rtlCol="0"/>
          <a:lstStyle>
            <a:lvl1pPr algn="l">
              <a:defRPr sz="16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91722" y="4"/>
            <a:ext cx="4278743" cy="716644"/>
          </a:xfrm>
          <a:prstGeom prst="rect">
            <a:avLst/>
          </a:prstGeom>
        </p:spPr>
        <p:txBody>
          <a:bodyPr vert="horz" lIns="127457" tIns="63730" rIns="127457" bIns="63730" rtlCol="0"/>
          <a:lstStyle>
            <a:lvl1pPr algn="r">
              <a:defRPr sz="1600"/>
            </a:lvl1pPr>
          </a:lstStyle>
          <a:p>
            <a:fld id="{35060EAB-8517-443A-8B10-2679F486DC12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717675" y="1789113"/>
            <a:ext cx="6437313" cy="48275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27457" tIns="63730" rIns="127457" bIns="6373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86391" y="6882434"/>
            <a:ext cx="7899896" cy="5631081"/>
          </a:xfrm>
          <a:prstGeom prst="rect">
            <a:avLst/>
          </a:prstGeom>
        </p:spPr>
        <p:txBody>
          <a:bodyPr vert="horz" lIns="127457" tIns="63730" rIns="127457" bIns="6373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7" y="13585151"/>
            <a:ext cx="4278743" cy="716642"/>
          </a:xfrm>
          <a:prstGeom prst="rect">
            <a:avLst/>
          </a:prstGeom>
        </p:spPr>
        <p:txBody>
          <a:bodyPr vert="horz" lIns="127457" tIns="63730" rIns="127457" bIns="63730" rtlCol="0" anchor="b"/>
          <a:lstStyle>
            <a:lvl1pPr algn="l">
              <a:defRPr sz="16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91722" y="13585151"/>
            <a:ext cx="4278743" cy="716642"/>
          </a:xfrm>
          <a:prstGeom prst="rect">
            <a:avLst/>
          </a:prstGeom>
        </p:spPr>
        <p:txBody>
          <a:bodyPr vert="horz" lIns="127457" tIns="63730" rIns="127457" bIns="63730" rtlCol="0" anchor="b"/>
          <a:lstStyle>
            <a:lvl1pPr algn="r">
              <a:defRPr sz="1600"/>
            </a:lvl1pPr>
          </a:lstStyle>
          <a:p>
            <a:fld id="{B8D9D887-971A-42E7-AFFE-100F55892D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701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85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6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547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93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02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628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21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232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3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195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27446-A852-4B39-9078-930FB88FDCC4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85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27446-A852-4B39-9078-930FB88FDCC4}" type="datetimeFigureOut">
              <a:rPr lang="fr-FR" smtClean="0"/>
              <a:t>20/04/2026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8A104-0481-4D77-A54F-2852849A4E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219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829856"/>
              </p:ext>
            </p:extLst>
          </p:nvPr>
        </p:nvGraphicFramePr>
        <p:xfrm>
          <a:off x="0" y="1332586"/>
          <a:ext cx="12801600" cy="761593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7190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659348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avocat et thon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Feuilleté au chèvre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Asperges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P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762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Encornets à l’Armoricaine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Escalope de poulet au curry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Paella garnie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CR - MO - L - ASS - S - C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C - CR  - MO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51900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Pommes de terre vapeur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Tian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Profiteroles au chocolat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34938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23159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d'asperges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157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Gratin de cabillaud aux poireaux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Hachi parmentier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Quiche aux légumes et gruyère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381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1" i="0" u="none" strike="noStrike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8455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0631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AFEB1EC-E8C0-4653-B3B2-9BE587B3D033}"/>
              </a:ext>
            </a:extLst>
          </p:cNvPr>
          <p:cNvSpPr txBox="1"/>
          <p:nvPr/>
        </p:nvSpPr>
        <p:spPr>
          <a:xfrm>
            <a:off x="4782418" y="158344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01 au 03 Mai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7847891-954D-777D-5285-66D112D122B6}"/>
              </a:ext>
            </a:extLst>
          </p:cNvPr>
          <p:cNvSpPr/>
          <p:nvPr/>
        </p:nvSpPr>
        <p:spPr>
          <a:xfrm>
            <a:off x="4660623" y="646328"/>
            <a:ext cx="3926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SAINT QUENTIN LA POTERIE </a:t>
            </a:r>
          </a:p>
        </p:txBody>
      </p:sp>
    </p:spTree>
    <p:extLst>
      <p:ext uri="{BB962C8B-B14F-4D97-AF65-F5344CB8AC3E}">
        <p14:creationId xmlns:p14="http://schemas.microsoft.com/office/powerpoint/2010/main" val="356534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576050"/>
              </p:ext>
            </p:extLst>
          </p:nvPr>
        </p:nvGraphicFramePr>
        <p:xfrm>
          <a:off x="0" y="1218954"/>
          <a:ext cx="12801600" cy="763629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910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5820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pâtes au basilic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Radis - beurre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Pizza 4 saisons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composée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Pâté en croute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 et chèvre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Œuf en gelée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O - G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C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5820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Escalope viennoise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Boulettes de bœuf au paprika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Poulet coco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Rôti de porc aux épices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Saumonette au citron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Poulet basquaise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Alouette de bœuf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M - 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P - ASS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Ratatouille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Polenta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Wok de légumes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Purée de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Légumes en poêlée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Semoule au beurre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Gratin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65692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 - 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Fruits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Pomme au four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Gâteau surprise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Fraises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– ASS – FC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9101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58207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champignons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minestrone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brocolis et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Velouté d'asperges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haricots blancs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46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Tartelette de brandade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de légumes et jambon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Petits pois aux lardons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Fondue de poireaux et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pâtes au jambon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Feuilleté aux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Rôti de porc froid et moutarde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P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Tomates au four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675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956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6701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9234130-C22D-465A-A800-E89BBEF96C93}"/>
              </a:ext>
            </a:extLst>
          </p:cNvPr>
          <p:cNvSpPr txBox="1"/>
          <p:nvPr/>
        </p:nvSpPr>
        <p:spPr>
          <a:xfrm>
            <a:off x="4758877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04 au 10 Mai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A03DEE-AD72-1005-1195-DDED6FD71C3D}"/>
              </a:ext>
            </a:extLst>
          </p:cNvPr>
          <p:cNvSpPr/>
          <p:nvPr/>
        </p:nvSpPr>
        <p:spPr>
          <a:xfrm>
            <a:off x="4660616" y="646328"/>
            <a:ext cx="3926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SAINT QUENTIN LA POTERIE </a:t>
            </a:r>
          </a:p>
        </p:txBody>
      </p:sp>
    </p:spTree>
    <p:extLst>
      <p:ext uri="{BB962C8B-B14F-4D97-AF65-F5344CB8AC3E}">
        <p14:creationId xmlns:p14="http://schemas.microsoft.com/office/powerpoint/2010/main" val="360089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9F7955A6-2910-499C-AE11-9003E9F70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062921"/>
              </p:ext>
            </p:extLst>
          </p:nvPr>
        </p:nvGraphicFramePr>
        <p:xfrm>
          <a:off x="1" y="1218956"/>
          <a:ext cx="12801600" cy="773459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828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Jeudi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6198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râpées vinaigrette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Taboulé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Macédoine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chèvre chaud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tomates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Maquereaux au vin blanc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Concombres sauce ciboulette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6198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Aiguillettes de poulet à la Normande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Œufs durs sauce Aurore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Rognons à la moutarde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Sauté de bœuf aux poivrons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Aioli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Rissolette de veau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Cuisse de poulet sauce au cidre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C - ASS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9555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Riz créole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Ratatouille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Polenta crémeuse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Aubergines à la provençale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fenouil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Pommes de terre vapeur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C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70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70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Ile flottante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Flan patissier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O - FC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8288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634788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d'épinards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aux vermicelles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au pistou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aux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provençal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carottes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-ASS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87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Croque Monsieur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Spaghettis aux crevettes ail et persil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Courgettes farcies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Pissaladière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Nuggets de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Petits pois carottes et bœuf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Cake aux olives et gruyère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P - CR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L - 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- C - G - 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70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Purée de panais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70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707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8016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7356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95522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54868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840945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11 au 17 Mai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78EF078-0A89-0FE0-9322-473D6C043FA4}"/>
              </a:ext>
            </a:extLst>
          </p:cNvPr>
          <p:cNvSpPr/>
          <p:nvPr/>
        </p:nvSpPr>
        <p:spPr>
          <a:xfrm>
            <a:off x="4660616" y="646328"/>
            <a:ext cx="3926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SAINT QUENTIN LA POTERIE </a:t>
            </a:r>
          </a:p>
        </p:txBody>
      </p:sp>
    </p:spTree>
    <p:extLst>
      <p:ext uri="{BB962C8B-B14F-4D97-AF65-F5344CB8AC3E}">
        <p14:creationId xmlns:p14="http://schemas.microsoft.com/office/powerpoint/2010/main" val="340326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840944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18 au 24 Mai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884762"/>
              </p:ext>
            </p:extLst>
          </p:nvPr>
        </p:nvGraphicFramePr>
        <p:xfrm>
          <a:off x="1" y="1218957"/>
          <a:ext cx="12801600" cy="75749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61957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94043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864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1</a:t>
                      </a:r>
                      <a:r>
                        <a:rPr lang="fr-FR" sz="1600" b="1" u="none" strike="noStrike" baseline="30000" dirty="0">
                          <a:effectLst/>
                        </a:rPr>
                        <a:t>er</a:t>
                      </a:r>
                      <a:r>
                        <a:rPr lang="fr-FR" sz="1600" b="1" u="none" strike="noStrike" dirty="0">
                          <a:effectLst/>
                        </a:rPr>
                        <a:t>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56280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Tomate mozzarella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riz aux crudités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Salade de lentilles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Céleri rémoulade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Concombres vinaigrette</a:t>
                      </a:r>
                      <a:endParaRPr lang="fr-FR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pommes de terre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Asperges vinaigrette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M -AAS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O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56280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Escalope de poulet</a:t>
                      </a:r>
                    </a:p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à la crème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Saucisse grillée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80160" rtl="0" eaLnBrk="1" fontAlgn="ctr" latinLnBrk="0" hangingPunct="1"/>
                      <a:r>
                        <a:rPr lang="fr-FR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Côte de porc grillée aux herbes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Bœuf au paprika et sauce tomate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poisson meunière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Alouette en sauce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Ragout de porc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G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L - P - G - 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S - ASS - C - 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4962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Pennes au basilic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Poêlée méditerranéenne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Haricots plats en persillade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Purée de pommes de terre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Riz pilaf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Courgettes et aubergines aux herbes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Pommes de terre vapeur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235969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poire caramel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entury Schoolbook" panose="02040604050505020304" pitchFamily="18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Tarte au citron meringuée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57512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 - S - FC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8649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56280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de vermicelles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Velouté de légumes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de pâtes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Potage à la tomate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poisson et croutons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 ASS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-L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 - 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P - CR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60960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Omelette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Vol au vent de la mer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Quiche Lorraine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Pilons de poulet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Gratin de courgettes au jambon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Falafel de pois chiche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Gnocchis à la crème et basilic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- 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G - O - MO - CR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Ratatouille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Semoule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Carottes râpées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4714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7638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97498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4660616" y="646328"/>
            <a:ext cx="3926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SAINT QUENTIN LA POTERIE </a:t>
            </a:r>
          </a:p>
        </p:txBody>
      </p:sp>
    </p:spTree>
    <p:extLst>
      <p:ext uri="{BB962C8B-B14F-4D97-AF65-F5344CB8AC3E}">
        <p14:creationId xmlns:p14="http://schemas.microsoft.com/office/powerpoint/2010/main" val="148781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3385D6F-980F-4340-BC38-E53D9A6FA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1" y="-16189"/>
            <a:ext cx="3177341" cy="1269861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AB6F2046-79B7-48D0-8463-9A5552C45B75}"/>
              </a:ext>
            </a:extLst>
          </p:cNvPr>
          <p:cNvSpPr txBox="1"/>
          <p:nvPr/>
        </p:nvSpPr>
        <p:spPr>
          <a:xfrm>
            <a:off x="8414822" y="8954869"/>
            <a:ext cx="4386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b="1" dirty="0"/>
              <a:t>Origines des viandes (bœuf, veau, volaille...) : Union Européenne </a:t>
            </a:r>
          </a:p>
          <a:p>
            <a:pPr algn="r"/>
            <a:r>
              <a:rPr lang="fr-FR" sz="1200" b="1" dirty="0"/>
              <a:t>Menu sous réserve de réception des marchandises </a:t>
            </a:r>
          </a:p>
          <a:p>
            <a:pPr algn="r"/>
            <a:r>
              <a:rPr lang="fr-FR" sz="1200" b="1" dirty="0"/>
              <a:t>DLC = jour de fabrication = menu du jour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DAED491-B73A-4704-A730-3FD27CD967D6}"/>
              </a:ext>
            </a:extLst>
          </p:cNvPr>
          <p:cNvSpPr txBox="1"/>
          <p:nvPr/>
        </p:nvSpPr>
        <p:spPr>
          <a:xfrm>
            <a:off x="0" y="8966900"/>
            <a:ext cx="59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Allergènes : Moutarde (M) Anhydrides sulfureux et sulfites (ASS) Lait (L) Œuf (O) Poisson (P) Mollusques (MO) Crustacés (CR) Soja (S) Céréales contenant du gluten (G) Fruits à coque (FC) Lupin (LP) Arachides (A) Céleri (C) Sésame (SE)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2000EFD-03C3-4327-8040-3BFCCCB660DD}"/>
              </a:ext>
            </a:extLst>
          </p:cNvPr>
          <p:cNvSpPr txBox="1"/>
          <p:nvPr/>
        </p:nvSpPr>
        <p:spPr>
          <a:xfrm>
            <a:off x="4840944" y="95522"/>
            <a:ext cx="36824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>
                <a:solidFill>
                  <a:srgbClr val="CF1D6B"/>
                </a:solidFill>
                <a:latin typeface="DIN" panose="02000503040000020003"/>
              </a:rPr>
              <a:t>Menus du 25 au 31 Mai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8CA462F-102C-CD7B-B759-9092E78DD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278765"/>
              </p:ext>
            </p:extLst>
          </p:nvPr>
        </p:nvGraphicFramePr>
        <p:xfrm>
          <a:off x="1" y="1218957"/>
          <a:ext cx="12801600" cy="7758904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20515197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697951602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93647540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428893959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556801706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49736114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980613871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2099344114"/>
                    </a:ext>
                  </a:extLst>
                </a:gridCol>
              </a:tblGrid>
              <a:tr h="24382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solidFill>
                            <a:schemeClr val="accent4"/>
                          </a:solidFill>
                          <a:effectLst/>
                        </a:rPr>
                        <a:t>Lundi</a:t>
                      </a:r>
                      <a:endParaRPr lang="fr-FR" sz="1600" b="1" i="0" u="none" strike="noStrike" dirty="0">
                        <a:solidFill>
                          <a:schemeClr val="accent4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Mardi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Mercredi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Jeudi 1</a:t>
                      </a:r>
                      <a:r>
                        <a:rPr lang="fr-FR" sz="1600" b="1" u="none" strike="noStrike" baseline="30000" dirty="0">
                          <a:effectLst/>
                        </a:rPr>
                        <a:t>er</a:t>
                      </a:r>
                      <a:r>
                        <a:rPr lang="fr-FR" sz="1600" b="1" u="none" strike="noStrike" dirty="0">
                          <a:effectLst/>
                        </a:rPr>
                        <a:t> 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Vendredi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Samedi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Dimanche</a:t>
                      </a:r>
                      <a:endParaRPr lang="fr-FR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2110690"/>
                  </a:ext>
                </a:extLst>
              </a:tr>
              <a:tr h="443118"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Midi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de courgettes sauce tomate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fr-FR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MENU PICARD</a:t>
                      </a:r>
                    </a:p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Endives au thon  </a:t>
                      </a:r>
                    </a:p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O - P </a:t>
                      </a:r>
                    </a:p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Carbonnade </a:t>
                      </a:r>
                      <a:r>
                        <a:rPr lang="fr-FR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Flammande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G - S - ASS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Frites</a:t>
                      </a:r>
                    </a:p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Tarte au sucre</a:t>
                      </a:r>
                      <a:endParaRPr lang="fr-FR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O –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betteraves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Assiette de charcuterie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tomates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Œufs durs mayonnaise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4152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G - FC </a:t>
                      </a:r>
                      <a:endParaRPr lang="fr-FR" sz="12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O – M - ASS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765263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O - ASS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M - ASS - G - FC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O – M - ASS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723865"/>
                  </a:ext>
                </a:extLst>
              </a:tr>
              <a:tr h="3792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mignon de porc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Riz safrané aux fruits de mer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Cuisse de canette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lieu sauce aux câpres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Filet de poulet aux poivrons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Petits farcis de légumes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060952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 - L - 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CR - MO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- L - G  - O - CR - C - ASS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ASS - G - 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14238"/>
                  </a:ext>
                </a:extLst>
              </a:tr>
              <a:tr h="33437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Salsifis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Navets rissolés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Tian de légumes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Purée de pommes de terre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****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527788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94342"/>
                  </a:ext>
                </a:extLst>
              </a:tr>
              <a:tr h="106315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668245"/>
                  </a:ext>
                </a:extLst>
              </a:tr>
              <a:tr h="2366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871131"/>
                  </a:ext>
                </a:extLst>
              </a:tr>
              <a:tr h="9489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Millefeuille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Salade de fruits fraiche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Entremet / crème dessert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effectLst/>
                          <a:latin typeface="Calibri  "/>
                        </a:rPr>
                        <a:t>Clafoutis aux cerises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270506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L - O - G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4440329"/>
                  </a:ext>
                </a:extLst>
              </a:tr>
              <a:tr h="243826">
                <a:tc>
                  <a:txBody>
                    <a:bodyPr/>
                    <a:lstStyle/>
                    <a:p>
                      <a:pPr algn="ctr" fontAlgn="b"/>
                      <a:endParaRPr lang="fr-FR" sz="1600" b="1" i="0" u="sng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anchor="b"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617578"/>
                  </a:ext>
                </a:extLst>
              </a:tr>
              <a:tr h="428966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fr-FR" sz="1600" b="1" u="none" strike="noStrike" dirty="0">
                          <a:effectLst/>
                        </a:rPr>
                        <a:t>Soir</a:t>
                      </a:r>
                      <a:endParaRPr lang="fr-FR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1087" marR="1087" marT="1087" marB="0" vert="vert27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effectLst/>
                          <a:latin typeface="Calibri" panose="020F0502020204030204" pitchFamily="34" charset="0"/>
                        </a:rPr>
                        <a:t>Potage à la tomate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Potage de petits pois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à l'oignon et croutons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Soupe de pois chiche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Velouté de haricots verts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Potage de vermicelles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Velouté de courgettes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145411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– C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 - 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061065"/>
                  </a:ext>
                </a:extLst>
              </a:tr>
              <a:tr h="41073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Quenelles de volaille sauce Nantua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Tarte à la ratatouille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pommes de terre au cervelas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Gratin de courgettes au jambon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de pâtes, poivrons et lardons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Flan d'aubergines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Taboulé au poulet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41467"/>
                  </a:ext>
                </a:extLst>
              </a:tr>
              <a:tr h="3735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P - L - S - C - CR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 - L - G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- M - ASS - L - 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- G - 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  "/>
                        </a:rPr>
                        <a:t>G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273330"/>
                  </a:ext>
                </a:extLst>
              </a:tr>
              <a:tr h="31761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****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Salade verte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6873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- ASS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595594"/>
                  </a:ext>
                </a:extLst>
              </a:tr>
              <a:tr h="37359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Fromage &gt; 150mg calcium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Fromage entre 100 et 150mg de calcium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EEF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144783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69505"/>
                  </a:ext>
                </a:extLst>
              </a:tr>
              <a:tr h="31761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de saison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Fruit cuit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effectLst/>
                          <a:latin typeface="Calibri" panose="020F0502020204030204" pitchFamily="34" charset="0"/>
                        </a:rPr>
                        <a:t>Dessert lacté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r-FR" sz="1200" b="1" i="0" u="none" strike="noStrike" dirty="0">
                          <a:effectLst/>
                          <a:latin typeface="Calibri  "/>
                        </a:rPr>
                        <a:t>Compote de fruits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CE1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813679"/>
                  </a:ext>
                </a:extLst>
              </a:tr>
              <a:tr h="1915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 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589637"/>
                  </a:ext>
                </a:extLst>
              </a:tr>
              <a:tr h="65691">
                <a:tc>
                  <a:txBody>
                    <a:bodyPr/>
                    <a:lstStyle/>
                    <a:p>
                      <a:pPr algn="ctr" fontAlgn="ctr"/>
                      <a:endParaRPr lang="fr-FR" sz="8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vert="vert27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7" marR="1087" marT="1087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5181938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ADC57A1-789F-EF27-C24F-004CD93E5223}"/>
              </a:ext>
            </a:extLst>
          </p:cNvPr>
          <p:cNvSpPr/>
          <p:nvPr/>
        </p:nvSpPr>
        <p:spPr>
          <a:xfrm>
            <a:off x="4660616" y="646328"/>
            <a:ext cx="3926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dirty="0">
                <a:solidFill>
                  <a:srgbClr val="CF1D6B"/>
                </a:solidFill>
                <a:latin typeface="DIN" panose="02000503040000020003"/>
              </a:rPr>
              <a:t>Résidence SAINT QUENTIN LA POTERIE </a:t>
            </a:r>
          </a:p>
        </p:txBody>
      </p:sp>
    </p:spTree>
    <p:extLst>
      <p:ext uri="{BB962C8B-B14F-4D97-AF65-F5344CB8AC3E}">
        <p14:creationId xmlns:p14="http://schemas.microsoft.com/office/powerpoint/2010/main" val="3429391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2118</TotalTime>
  <Words>2500</Words>
  <Application>Microsoft Office PowerPoint</Application>
  <PresentationFormat>A3 (297 x 420 mm)</PresentationFormat>
  <Paragraphs>697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 </vt:lpstr>
      <vt:lpstr>Calibri Light</vt:lpstr>
      <vt:lpstr>Century Schoolbook</vt:lpstr>
      <vt:lpstr>DIN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Morgane MALLEVAL</dc:creator>
  <cp:lastModifiedBy>Nathalie NOEL</cp:lastModifiedBy>
  <cp:revision>150</cp:revision>
  <cp:lastPrinted>2026-01-27T12:28:44Z</cp:lastPrinted>
  <dcterms:created xsi:type="dcterms:W3CDTF">2022-12-16T15:24:07Z</dcterms:created>
  <dcterms:modified xsi:type="dcterms:W3CDTF">2026-04-20T07:52:36Z</dcterms:modified>
</cp:coreProperties>
</file>