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66" r:id="rId3"/>
    <p:sldId id="267" r:id="rId4"/>
    <p:sldId id="268" r:id="rId5"/>
    <p:sldId id="270" r:id="rId6"/>
  </p:sldIdLst>
  <p:sldSz cx="12801600" cy="9601200" type="A3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1ED"/>
    <a:srgbClr val="FEEFDD"/>
    <a:srgbClr val="EC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1584" y="108"/>
      </p:cViewPr>
      <p:guideLst>
        <p:guide orient="horz" pos="3024"/>
        <p:guide pos="4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6065" cy="494706"/>
          </a:xfrm>
          <a:prstGeom prst="rect">
            <a:avLst/>
          </a:prstGeom>
        </p:spPr>
        <p:txBody>
          <a:bodyPr vert="horz" lIns="87882" tIns="43942" rIns="87882" bIns="43942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097" y="3"/>
            <a:ext cx="2946065" cy="494706"/>
          </a:xfrm>
          <a:prstGeom prst="rect">
            <a:avLst/>
          </a:prstGeom>
        </p:spPr>
        <p:txBody>
          <a:bodyPr vert="horz" lIns="87882" tIns="43942" rIns="87882" bIns="43942" rtlCol="0"/>
          <a:lstStyle>
            <a:lvl1pPr algn="r">
              <a:defRPr sz="1100"/>
            </a:lvl1pPr>
          </a:lstStyle>
          <a:p>
            <a:fld id="{35060EAB-8517-443A-8B10-2679F486DC12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882" tIns="43942" rIns="87882" bIns="43942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165" y="4751011"/>
            <a:ext cx="5439356" cy="3887190"/>
          </a:xfrm>
          <a:prstGeom prst="rect">
            <a:avLst/>
          </a:prstGeom>
        </p:spPr>
        <p:txBody>
          <a:bodyPr vert="horz" lIns="87882" tIns="43942" rIns="87882" bIns="43942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5" y="9377961"/>
            <a:ext cx="2946065" cy="494705"/>
          </a:xfrm>
          <a:prstGeom prst="rect">
            <a:avLst/>
          </a:prstGeom>
        </p:spPr>
        <p:txBody>
          <a:bodyPr vert="horz" lIns="87882" tIns="43942" rIns="87882" bIns="43942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097" y="9377961"/>
            <a:ext cx="2946065" cy="494705"/>
          </a:xfrm>
          <a:prstGeom prst="rect">
            <a:avLst/>
          </a:prstGeom>
        </p:spPr>
        <p:txBody>
          <a:bodyPr vert="horz" lIns="87882" tIns="43942" rIns="87882" bIns="43942" rtlCol="0" anchor="b"/>
          <a:lstStyle>
            <a:lvl1pPr algn="r">
              <a:defRPr sz="1100"/>
            </a:lvl1pPr>
          </a:lstStyle>
          <a:p>
            <a:fld id="{B8D9D887-971A-42E7-AFFE-100F55892D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701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85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6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47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93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02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28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21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32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3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95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8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27446-A852-4B39-9078-930FB88FDCC4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19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249911"/>
              </p:ext>
            </p:extLst>
          </p:nvPr>
        </p:nvGraphicFramePr>
        <p:xfrm>
          <a:off x="0" y="1225480"/>
          <a:ext cx="12801600" cy="753350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5041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45393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d'asperges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à l'oignon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minestrone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Avocat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640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Œufs au plat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Emincé de dinde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lieu sauce citron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Palette à la diable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Blanquette de veau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M - ASS - FC - S - 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 -ASS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ASS - O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080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Frites au four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chou-fleur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Riz pilaf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sautées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dauphinois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de fruits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Cake aux fruits et crème Anglaise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Poire au vin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pistache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Nid d'abeille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FC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1208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d'asperges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à l'oignon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minestrone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Bouillon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267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Tarte aux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Crêpe aux champignons et fromage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Petits pois carottes et lardons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Gnocchis à la crème et au basilic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Cordon bleu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Yaourt nature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Faisselle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Compote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88712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7519868" y="8821633"/>
            <a:ext cx="502906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400" b="1" dirty="0">
                <a:solidFill>
                  <a:srgbClr val="FF0000"/>
                </a:solidFill>
              </a:rPr>
              <a:t>Origines des viandes (bœuf, veau, volaille...) : Union Européenne </a:t>
            </a:r>
          </a:p>
          <a:p>
            <a:pPr algn="r"/>
            <a:r>
              <a:rPr lang="fr-FR" sz="1400" b="1" dirty="0">
                <a:solidFill>
                  <a:srgbClr val="FF0000"/>
                </a:solidFill>
              </a:rPr>
              <a:t>Menu sous réserve de réception des marchandises </a:t>
            </a:r>
          </a:p>
          <a:p>
            <a:pPr algn="r"/>
            <a:r>
              <a:rPr lang="fr-FR" sz="1400" b="1" dirty="0">
                <a:solidFill>
                  <a:srgbClr val="FF0000"/>
                </a:solidFill>
              </a:rPr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729300"/>
            <a:ext cx="59531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FF0000"/>
                </a:solidFill>
              </a:rPr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AFEB1EC-E8C0-4653-B3B2-9BE587B3D033}"/>
              </a:ext>
            </a:extLst>
          </p:cNvPr>
          <p:cNvSpPr txBox="1"/>
          <p:nvPr/>
        </p:nvSpPr>
        <p:spPr>
          <a:xfrm>
            <a:off x="4829219" y="133236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01 au 05 AVRIL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847891-954D-777D-5285-66D112D122B6}"/>
              </a:ext>
            </a:extLst>
          </p:cNvPr>
          <p:cNvSpPr/>
          <p:nvPr/>
        </p:nvSpPr>
        <p:spPr>
          <a:xfrm>
            <a:off x="5718439" y="646328"/>
            <a:ext cx="1810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LEZAN</a:t>
            </a:r>
          </a:p>
        </p:txBody>
      </p:sp>
    </p:spTree>
    <p:extLst>
      <p:ext uri="{BB962C8B-B14F-4D97-AF65-F5344CB8AC3E}">
        <p14:creationId xmlns:p14="http://schemas.microsoft.com/office/powerpoint/2010/main" val="356534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006982"/>
              </p:ext>
            </p:extLst>
          </p:nvPr>
        </p:nvGraphicFramePr>
        <p:xfrm>
          <a:off x="0" y="1218955"/>
          <a:ext cx="12801600" cy="772374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3662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minestrone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carottes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poireaux et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à l'oignon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champignons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Bouillon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3662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porc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Pâtes au saumon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Hachi Parmentier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Escalope de poulet au curry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merlu sauce orientale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Saucisse de Toulouse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dinde au lait de coco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P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b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Flageolets à la provençale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chou-fleur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Riz pilaf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Poélée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Semoule au beurre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Liégeois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Pomme cuite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vanille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de fruits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vanille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Clafoutis aux cerises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7084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82650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minestrone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carottes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poireaux et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à l'oignon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champignons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Bouillon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5812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Pizza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Croque aux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Poisson meunière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blanc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Friand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Omelette au gruyère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335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P-L-ASS-G-O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C - ASS - FC - S - P  - CR - MO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Cœur de laitue en gratin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patate douce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 - 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Yaourt aux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Compote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err="1">
                          <a:effectLst/>
                          <a:latin typeface="Calibri" panose="020F0502020204030204" pitchFamily="34" charset="0"/>
                        </a:rPr>
                        <a:t>Gateau</a:t>
                      </a:r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 de semoule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Fomage blanc et crème de marrons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Pomme au four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2962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7528806" y="8859347"/>
            <a:ext cx="502906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400" b="1" dirty="0">
                <a:solidFill>
                  <a:srgbClr val="FF0000"/>
                </a:solidFill>
              </a:rPr>
              <a:t>Origines des viandes (bœuf, veau, volaille...) : Union Européenne </a:t>
            </a:r>
          </a:p>
          <a:p>
            <a:pPr algn="r"/>
            <a:r>
              <a:rPr lang="fr-FR" sz="1400" b="1" dirty="0">
                <a:solidFill>
                  <a:srgbClr val="FF0000"/>
                </a:solidFill>
              </a:rPr>
              <a:t>Menu sous réserve de réception des marchandises </a:t>
            </a:r>
          </a:p>
          <a:p>
            <a:pPr algn="r"/>
            <a:r>
              <a:rPr lang="fr-FR" sz="1400" b="1" dirty="0">
                <a:solidFill>
                  <a:srgbClr val="FF0000"/>
                </a:solidFill>
              </a:rPr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796671"/>
            <a:ext cx="6629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FF0000"/>
                </a:solidFill>
              </a:rPr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9234130-C22D-465A-A800-E89BBEF96C93}"/>
              </a:ext>
            </a:extLst>
          </p:cNvPr>
          <p:cNvSpPr txBox="1"/>
          <p:nvPr/>
        </p:nvSpPr>
        <p:spPr>
          <a:xfrm>
            <a:off x="4618198" y="95522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06 au 12 AVRIL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03DEE-AD72-1005-1195-DDED6FD71C3D}"/>
              </a:ext>
            </a:extLst>
          </p:cNvPr>
          <p:cNvSpPr/>
          <p:nvPr/>
        </p:nvSpPr>
        <p:spPr>
          <a:xfrm>
            <a:off x="5718439" y="646328"/>
            <a:ext cx="1810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LEZAN</a:t>
            </a:r>
          </a:p>
        </p:txBody>
      </p:sp>
    </p:spTree>
    <p:extLst>
      <p:ext uri="{BB962C8B-B14F-4D97-AF65-F5344CB8AC3E}">
        <p14:creationId xmlns:p14="http://schemas.microsoft.com/office/powerpoint/2010/main" val="360089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568331"/>
              </p:ext>
            </p:extLst>
          </p:nvPr>
        </p:nvGraphicFramePr>
        <p:xfrm>
          <a:off x="1" y="1218957"/>
          <a:ext cx="12801600" cy="763012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396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42381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Bouillon de vermicelles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Potage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au pistou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carottes</a:t>
                      </a:r>
                      <a:endParaRPr lang="fr-FR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minestrone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G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423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Bœuf Bourguignon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Spaghettis à la bolognaise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Sauté de porc à l'ancienne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Aiguillettes de poulet à la Normande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Encornets à l'Armoricaine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Andouillette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Choucroute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3556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ASS - L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CR - MO - L - ASS - S - C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782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Chou fleur persillé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Ecrasé de pommes de terre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Riz créole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Poêlée de légumes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54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54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Faisselle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Poire au sirop et chocolat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Entremet spéculos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de fruits maison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Crème au café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Clafoutis aux pèches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FC - 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9626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12643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Bouillon de vermicelles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au pistou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Velouté de carottes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minestrone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G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5874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Endives au jambon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Tarte aux poireaux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Bouchée à la Brandade de morue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Crêpe aux champignons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Petits pois carottes au poulet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Quiche au thon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Cordon bleu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 - P - CR - G - 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P - 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S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54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54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54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pistache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blanc et confiture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Pomme cuite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Yaourt aux fruits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Compote de fruits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FC - 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3960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7772531" y="8954869"/>
            <a:ext cx="502906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400" b="1" dirty="0">
                <a:solidFill>
                  <a:srgbClr val="FF0000"/>
                </a:solidFill>
              </a:rPr>
              <a:t>Origines des viandes (bœuf, veau, volaille...) : Union Européenne </a:t>
            </a:r>
          </a:p>
          <a:p>
            <a:pPr algn="r"/>
            <a:r>
              <a:rPr lang="fr-FR" sz="1400" b="1" dirty="0">
                <a:solidFill>
                  <a:srgbClr val="FF0000"/>
                </a:solidFill>
              </a:rPr>
              <a:t>Menu sous réserve de réception des marchandises </a:t>
            </a:r>
          </a:p>
          <a:p>
            <a:pPr algn="r"/>
            <a:r>
              <a:rPr lang="fr-FR" sz="1400" b="1" dirty="0">
                <a:solidFill>
                  <a:srgbClr val="FF0000"/>
                </a:solidFill>
              </a:rPr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FF0000"/>
                </a:solidFill>
              </a:rPr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700267" y="95522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13 au 19 AVRIL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78EF078-0A89-0FE0-9322-473D6C043FA4}"/>
              </a:ext>
            </a:extLst>
          </p:cNvPr>
          <p:cNvSpPr/>
          <p:nvPr/>
        </p:nvSpPr>
        <p:spPr>
          <a:xfrm>
            <a:off x="5718439" y="646328"/>
            <a:ext cx="1810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LEZAN</a:t>
            </a:r>
          </a:p>
        </p:txBody>
      </p:sp>
    </p:spTree>
    <p:extLst>
      <p:ext uri="{BB962C8B-B14F-4D97-AF65-F5344CB8AC3E}">
        <p14:creationId xmlns:p14="http://schemas.microsoft.com/office/powerpoint/2010/main" val="340326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7772531" y="8954869"/>
            <a:ext cx="502906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400" b="1" dirty="0">
                <a:solidFill>
                  <a:srgbClr val="FF0000"/>
                </a:solidFill>
              </a:rPr>
              <a:t>Origines des viandes (bœuf, veau, volaille...) : Union Européenne </a:t>
            </a:r>
          </a:p>
          <a:p>
            <a:pPr algn="r"/>
            <a:r>
              <a:rPr lang="fr-FR" sz="1400" b="1" dirty="0">
                <a:solidFill>
                  <a:srgbClr val="FF0000"/>
                </a:solidFill>
              </a:rPr>
              <a:t>Menu sous réserve de réception des marchandises </a:t>
            </a:r>
          </a:p>
          <a:p>
            <a:pPr algn="r"/>
            <a:r>
              <a:rPr lang="fr-FR" sz="1400" b="1" dirty="0">
                <a:solidFill>
                  <a:srgbClr val="FF0000"/>
                </a:solidFill>
              </a:rPr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FF0000"/>
                </a:solidFill>
              </a:rPr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700266" y="95522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20 au 26 AVRIL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777244"/>
              </p:ext>
            </p:extLst>
          </p:nvPr>
        </p:nvGraphicFramePr>
        <p:xfrm>
          <a:off x="1" y="1218956"/>
          <a:ext cx="12801600" cy="763934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731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5978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Velouté de brocolis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provençal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Velouté de cresson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Velouté de carottes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Pomelos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betteraves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597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Emincé de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Noix de joue de porc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Choux de Bruxelles aux lardons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Aioli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Escalope de porc au cidre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dinde aux pruneaux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M - ASS - FC - S - 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 - L - ASS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9361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Pâtes au basilic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Epinards à la crème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Pommes de terre en persillade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Risotto au parmesan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Semoule à l'huile d'olive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Glace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blanc aux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Pêches au sirop et chantilly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Baba au rhum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S - ASS - FC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7316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5978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Vekouté de brocolis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provençal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cresson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Velouté de carottes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Bouillon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633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Omelette au fromage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Tarte à la brandade de morue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pommes de terre et hareng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Fondue de poireaux au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Endives au jambon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blanc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Pizza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P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P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d'endives au gruyère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Macédoine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café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Compote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de fruits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Cake aux fruits et crème anglaise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caramel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FC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6975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5718439" y="646328"/>
            <a:ext cx="1810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LEZAN</a:t>
            </a:r>
          </a:p>
        </p:txBody>
      </p:sp>
    </p:spTree>
    <p:extLst>
      <p:ext uri="{BB962C8B-B14F-4D97-AF65-F5344CB8AC3E}">
        <p14:creationId xmlns:p14="http://schemas.microsoft.com/office/powerpoint/2010/main" val="148781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7399553" y="8870659"/>
            <a:ext cx="502906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400" b="1" dirty="0">
                <a:solidFill>
                  <a:srgbClr val="FF0000"/>
                </a:solidFill>
              </a:rPr>
              <a:t>Origines des viandes (bœuf, veau, volaille...) : Union Européenne </a:t>
            </a:r>
          </a:p>
          <a:p>
            <a:pPr algn="r"/>
            <a:r>
              <a:rPr lang="fr-FR" sz="1400" b="1" dirty="0">
                <a:solidFill>
                  <a:srgbClr val="FF0000"/>
                </a:solidFill>
              </a:rPr>
              <a:t>Menu sous réserve de réception des marchandises </a:t>
            </a:r>
          </a:p>
          <a:p>
            <a:pPr algn="r"/>
            <a:r>
              <a:rPr lang="fr-FR" sz="1400" b="1" dirty="0">
                <a:solidFill>
                  <a:srgbClr val="FF0000"/>
                </a:solidFill>
              </a:rPr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FF0000"/>
                </a:solidFill>
              </a:rPr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700266" y="95522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27 au 30 AVRIL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722857"/>
              </p:ext>
            </p:extLst>
          </p:nvPr>
        </p:nvGraphicFramePr>
        <p:xfrm>
          <a:off x="1" y="1218959"/>
          <a:ext cx="12801600" cy="769781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3253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314844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carottes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Concombres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MENU A THEME</a:t>
                      </a:r>
                      <a:b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 PRINTEMPS</a:t>
                      </a:r>
                      <a:b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b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Gaspacho d'asperges à la crème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 - C - ASS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Aiguillettes de poulet grillé au citron confit 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ASS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Ragout de légumes printaniers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ASS - C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Fromage entre 100 et 150mg de calcium 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Panna cotta à la rhubarbe compotée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 - ASS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3563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Alouette de bœuf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lapin aux olives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porc aux échalotes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-P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27762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Tomates au four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Riz créole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3563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10423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2537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314844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carottes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P - CR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3563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Cordon bleu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Quenelles sauce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Petits pois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Courgettes aux lardons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 - O - 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2637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3563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2637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58908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5718439" y="646328"/>
            <a:ext cx="1810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LEZAN</a:t>
            </a:r>
          </a:p>
        </p:txBody>
      </p:sp>
    </p:spTree>
    <p:extLst>
      <p:ext uri="{BB962C8B-B14F-4D97-AF65-F5344CB8AC3E}">
        <p14:creationId xmlns:p14="http://schemas.microsoft.com/office/powerpoint/2010/main" val="4108704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2040</TotalTime>
  <Words>2493</Words>
  <Application>Microsoft Office PowerPoint</Application>
  <PresentationFormat>A3 (297 x 420 mm)</PresentationFormat>
  <Paragraphs>730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Bradley Hand ITC</vt:lpstr>
      <vt:lpstr>Calibri</vt:lpstr>
      <vt:lpstr>Calibri Light</vt:lpstr>
      <vt:lpstr>Century Schoolbook</vt:lpstr>
      <vt:lpstr>DIN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Morgane MALLEVAL</dc:creator>
  <cp:lastModifiedBy>Dorianne AUDUBERT</cp:lastModifiedBy>
  <cp:revision>147</cp:revision>
  <cp:lastPrinted>2026-03-18T14:30:43Z</cp:lastPrinted>
  <dcterms:created xsi:type="dcterms:W3CDTF">2022-12-16T15:24:07Z</dcterms:created>
  <dcterms:modified xsi:type="dcterms:W3CDTF">2026-03-18T14:31:41Z</dcterms:modified>
</cp:coreProperties>
</file>