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07" r:id="rId2"/>
  </p:sldIdLst>
  <p:sldSz cx="10691813" cy="7559675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BCF9"/>
    <a:srgbClr val="CDF5FF"/>
    <a:srgbClr val="A5FDD5"/>
    <a:srgbClr val="FFB9F5"/>
    <a:srgbClr val="FFD96D"/>
    <a:srgbClr val="ECF5E7"/>
    <a:srgbClr val="FFFFCC"/>
    <a:srgbClr val="FBCF99"/>
    <a:srgbClr val="FD9393"/>
    <a:srgbClr val="A9D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4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9623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BBDA8-3F02-4B73-9BE8-384AC930A040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13287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4051" y="4751389"/>
            <a:ext cx="5394011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9623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5EB9C-D5DF-480D-8491-F2B6231A9E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345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10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6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54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12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2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21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07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63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95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43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EA54C-4029-43CC-B87A-8DFE1C0D8A98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10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D381CF1F-8F26-41B6-4025-2A84BF86E4B9}"/>
              </a:ext>
            </a:extLst>
          </p:cNvPr>
          <p:cNvGrpSpPr/>
          <p:nvPr/>
        </p:nvGrpSpPr>
        <p:grpSpPr>
          <a:xfrm>
            <a:off x="9222383" y="170600"/>
            <a:ext cx="1147585" cy="531123"/>
            <a:chOff x="9184283" y="163202"/>
            <a:chExt cx="1147585" cy="531123"/>
          </a:xfrm>
        </p:grpSpPr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id="{DCC007E9-CF2C-428A-B894-23CD5CBA8D04}"/>
                </a:ext>
              </a:extLst>
            </p:cNvPr>
            <p:cNvSpPr/>
            <p:nvPr/>
          </p:nvSpPr>
          <p:spPr>
            <a:xfrm>
              <a:off x="9184283" y="163202"/>
              <a:ext cx="1147585" cy="531123"/>
            </a:xfrm>
            <a:prstGeom prst="roundRect">
              <a:avLst>
                <a:gd name="adj" fmla="val 6965"/>
              </a:avLst>
            </a:prstGeom>
            <a:solidFill>
              <a:srgbClr val="CF1D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943" dirty="0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8E8E6116-7356-4B4D-9572-BFD42564728F}"/>
                </a:ext>
              </a:extLst>
            </p:cNvPr>
            <p:cNvSpPr txBox="1"/>
            <p:nvPr/>
          </p:nvSpPr>
          <p:spPr>
            <a:xfrm>
              <a:off x="9434273" y="266346"/>
              <a:ext cx="647614" cy="3248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511" b="1" dirty="0">
                  <a:solidFill>
                    <a:schemeClr val="bg1"/>
                  </a:solidFill>
                  <a:latin typeface="DIN" panose="02000503040000020003"/>
                </a:rPr>
                <a:t>AVRIL</a:t>
              </a:r>
            </a:p>
          </p:txBody>
        </p: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511D1818-F09A-44C4-9FB9-BB03C7343B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332" y="55863"/>
            <a:ext cx="2135807" cy="853600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B31B627-EEA8-0F73-6C43-05EC8BD42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623939"/>
              </p:ext>
            </p:extLst>
          </p:nvPr>
        </p:nvGraphicFramePr>
        <p:xfrm>
          <a:off x="0" y="784049"/>
          <a:ext cx="10691813" cy="6658380"/>
        </p:xfrm>
        <a:graphic>
          <a:graphicData uri="http://schemas.openxmlformats.org/drawingml/2006/table">
            <a:tbl>
              <a:tblPr/>
              <a:tblGrid>
                <a:gridCol w="1745633">
                  <a:extLst>
                    <a:ext uri="{9D8B030D-6E8A-4147-A177-3AD203B41FA5}">
                      <a16:colId xmlns:a16="http://schemas.microsoft.com/office/drawing/2014/main" val="2237544283"/>
                    </a:ext>
                  </a:extLst>
                </a:gridCol>
                <a:gridCol w="1565828">
                  <a:extLst>
                    <a:ext uri="{9D8B030D-6E8A-4147-A177-3AD203B41FA5}">
                      <a16:colId xmlns:a16="http://schemas.microsoft.com/office/drawing/2014/main" val="3177005694"/>
                    </a:ext>
                  </a:extLst>
                </a:gridCol>
                <a:gridCol w="1478717">
                  <a:extLst>
                    <a:ext uri="{9D8B030D-6E8A-4147-A177-3AD203B41FA5}">
                      <a16:colId xmlns:a16="http://schemas.microsoft.com/office/drawing/2014/main" val="849824472"/>
                    </a:ext>
                  </a:extLst>
                </a:gridCol>
                <a:gridCol w="1495051">
                  <a:extLst>
                    <a:ext uri="{9D8B030D-6E8A-4147-A177-3AD203B41FA5}">
                      <a16:colId xmlns:a16="http://schemas.microsoft.com/office/drawing/2014/main" val="609971733"/>
                    </a:ext>
                  </a:extLst>
                </a:gridCol>
                <a:gridCol w="1455251">
                  <a:extLst>
                    <a:ext uri="{9D8B030D-6E8A-4147-A177-3AD203B41FA5}">
                      <a16:colId xmlns:a16="http://schemas.microsoft.com/office/drawing/2014/main" val="165903431"/>
                    </a:ext>
                  </a:extLst>
                </a:gridCol>
                <a:gridCol w="1464634">
                  <a:extLst>
                    <a:ext uri="{9D8B030D-6E8A-4147-A177-3AD203B41FA5}">
                      <a16:colId xmlns:a16="http://schemas.microsoft.com/office/drawing/2014/main" val="143255510"/>
                    </a:ext>
                  </a:extLst>
                </a:gridCol>
                <a:gridCol w="1486699">
                  <a:extLst>
                    <a:ext uri="{9D8B030D-6E8A-4147-A177-3AD203B41FA5}">
                      <a16:colId xmlns:a16="http://schemas.microsoft.com/office/drawing/2014/main" val="2371076953"/>
                    </a:ext>
                  </a:extLst>
                </a:gridCol>
              </a:tblGrid>
              <a:tr h="25795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LUNDI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MARDI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MERCREDI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JEUDI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VENDREDI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SAMEDI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DIMANCHE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203131"/>
                  </a:ext>
                </a:extLst>
              </a:tr>
              <a:tr h="278454">
                <a:tc>
                  <a:txBody>
                    <a:bodyPr/>
                    <a:lstStyle/>
                    <a:p>
                      <a:pPr algn="r" fontAlgn="ctr"/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379182"/>
                  </a:ext>
                </a:extLst>
              </a:tr>
              <a:tr h="62089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22191"/>
                  </a:ext>
                </a:extLst>
              </a:tr>
              <a:tr h="278454"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135619"/>
                  </a:ext>
                </a:extLst>
              </a:tr>
              <a:tr h="79828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15h30: Commission des Menus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16h30 : Karaoké avec FRACINE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Atelier Equilibre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FD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Jeux de société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10h00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Loto Gourmand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345600"/>
                  </a:ext>
                </a:extLst>
              </a:tr>
              <a:tr h="2784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485480"/>
                  </a:ext>
                </a:extLst>
              </a:tr>
              <a:tr h="79828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9h00 : Un temps pour soi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16h30 : Atelier Culture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Quizz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15h00 :Conseil de la Vie Sociale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Loto Bien - être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Atelier Equilibre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FD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Jeux de société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10h00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Loto Gourmand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90047"/>
                  </a:ext>
                </a:extLst>
              </a:tr>
              <a:tr h="2784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890981"/>
                  </a:ext>
                </a:extLst>
              </a:tr>
              <a:tr h="79839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9h00 : Un temps pour soi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16h30 : Atelier Culture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Loto Bien </a:t>
                      </a:r>
                      <a:r>
                        <a:rPr lang="fr-FR" sz="1200" b="1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être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15h00 : Immersion dans la Grotte La </a:t>
                      </a:r>
                      <a:r>
                        <a:rPr lang="fr-FR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Cocalière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16h30 :: Karaoké avec FRACINE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Atelier Equilibre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FD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Jeux de société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10h00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Loto Gourmand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291740"/>
                  </a:ext>
                </a:extLst>
              </a:tr>
              <a:tr h="2784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918038"/>
                  </a:ext>
                </a:extLst>
              </a:tr>
              <a:tr h="97568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9h00: Atelier Créatif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16h30 : Atelier Culture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Soins des Mains 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Partie de Pétanque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Loto Bien - être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Repas à Thème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16h30Nous chantons avec Monique ?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Atelier Equilibre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FD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Jeux de société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10h00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Loto Gourmand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978305"/>
                  </a:ext>
                </a:extLst>
              </a:tr>
              <a:tr h="30939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28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5723558"/>
                  </a:ext>
                </a:extLst>
              </a:tr>
              <a:tr h="68803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9h00: Atelier Créatif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16h30 : Atelier Culture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Messe à la Résidence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Loto Bien - être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881301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75028568-F881-5396-087A-CCD7311CDDD2}"/>
              </a:ext>
            </a:extLst>
          </p:cNvPr>
          <p:cNvSpPr txBox="1"/>
          <p:nvPr/>
        </p:nvSpPr>
        <p:spPr>
          <a:xfrm>
            <a:off x="3323965" y="197633"/>
            <a:ext cx="40245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500" b="1" dirty="0">
                <a:solidFill>
                  <a:srgbClr val="CF1D6B"/>
                </a:solidFill>
                <a:latin typeface="DIN" panose="02000503040000020003"/>
              </a:rPr>
              <a:t>PLANNING DES ANIMATIONS</a:t>
            </a:r>
          </a:p>
        </p:txBody>
      </p:sp>
    </p:spTree>
    <p:extLst>
      <p:ext uri="{BB962C8B-B14F-4D97-AF65-F5344CB8AC3E}">
        <p14:creationId xmlns:p14="http://schemas.microsoft.com/office/powerpoint/2010/main" val="4988282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4022</TotalTime>
  <Words>215</Words>
  <Application>Microsoft Office PowerPoint</Application>
  <PresentationFormat>Personnalisé</PresentationFormat>
  <Paragraphs>79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DIN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FALGAIROLLE</dc:creator>
  <cp:lastModifiedBy>Thomas CAPRON</cp:lastModifiedBy>
  <cp:revision>266</cp:revision>
  <cp:lastPrinted>2026-01-13T10:01:40Z</cp:lastPrinted>
  <dcterms:created xsi:type="dcterms:W3CDTF">2021-11-05T08:21:50Z</dcterms:created>
  <dcterms:modified xsi:type="dcterms:W3CDTF">2026-03-17T08:26:43Z</dcterms:modified>
</cp:coreProperties>
</file>